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57" r:id="rId4"/>
    <p:sldId id="264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B72-09FE-43BA-A71B-035435D32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0A6F6-DD4B-4719-9448-32003B149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26B9E-EBCB-4F7C-9060-075160255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767D0-D2B4-495A-A260-B02C85A6E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08340-0747-461F-A007-3A63DF2F0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0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91F3D-A598-489F-BE96-3B263FF0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A2B7E-43D8-4167-A714-84037973F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C6836-767F-4B83-B3A8-FCA7B2FB3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9587D-D417-44B4-8E5C-9048C713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4E73D-EA29-4B90-A50A-56E1CF7ED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8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8159E-DE8B-4035-A2BA-5A80A22E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ABC68-BFA2-43C9-9940-DD8B29DB1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690BD-9695-4ED4-B6C1-11CF474A6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4AA33-4884-4459-A29F-045E7470E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30ED-03D8-46E4-A7DD-07C0A345E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0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4B37E-77A3-4D6B-A64C-2E923BB1D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B3B75-2976-44A0-9551-6E5A41056A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137182-A120-4834-A7FE-3731F94CB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8884F2-D97D-4587-A293-BC854B51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D3145-867D-45D2-94B1-CDA89388B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22E5D1-B449-471E-9CD0-893AB2EC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8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4F2F0-24D4-4F52-B26E-1E4BC252A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EF0C8-48B4-4D04-A09E-06B1C1474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E8509-93AE-4618-883E-186D4595F5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8E19F7-B2D0-4E2F-BAA7-1AC8DE63D3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8BB532-4FFB-4265-978F-26FFC00206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2E74D5-534A-4163-8E22-E1165D8C1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05BC1B-F495-4590-B02C-103C3FEF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65145C-8420-48A8-8FC3-0F6815B2B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32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F381D-6041-48DF-AB72-09F09B28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C38247-9455-440C-9120-8DB680DA1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236AC7-1227-45A0-98E5-B145B889D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17AFF5-34A9-4B4A-B6AC-1EDCE235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9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E97707-8B4B-47C4-942C-4679F6847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DAC126-9C3B-4B6E-8399-5F187F552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27DD9-AC01-42D2-9427-C5412912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EBA59-8E7B-4DFD-9F43-61241DD20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E4440-E749-4FC4-B51A-B268BEC7D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466DB-831D-47A1-A71C-1AC6CE7E0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727DDA-6C1C-4A78-B52E-1CD836A29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947F1E-634A-4284-BC39-37A6C1CE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7F2F3-EAFC-4232-B031-D57842BD4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99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3D496-5118-4266-AB8E-95E64EA0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A64950-54B1-488B-BE38-F70E4604BE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55AF1-4E24-4AB9-B68B-AF24492A6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B4949E-CE22-4C30-BA9E-690876FD5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0DC687-AC0B-4CA4-A2E4-9974CB086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FDA8A-7790-4E0E-ABCF-50B0C01B9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C9814-1C59-4CC7-864F-FF6155FBD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CAEF5-BBBE-47BA-B062-7370F9E68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BC5A1-51FE-454A-9A5B-92D9F6520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9AFD8-963F-4819-85F8-178E5674F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CE674-6041-47F3-A440-006414B7B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2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2C5CD5-2DD6-48AF-AB2E-1566D6E525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B02DC8-DE6B-4FFC-B21B-0DE831A5B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8250A-7173-482F-BCE4-0F939ECE9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E5596-DF4F-475D-8270-F826E8CBF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322C3-C0BA-40AA-A078-8CCF9BF3A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90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218D0B-CE9D-4113-B1E1-8B6C7D930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A061F-6EA9-4A1C-8C02-5A5DBEF41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655BC-36C0-4CF1-9747-1432B6DD5A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B0004-B5F3-4741-AF07-8D28FC358822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AE32-DED3-4022-841E-21EC82F6E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42321-5A3E-40C9-AB12-A6E73B0D0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2C04F-AECE-43EB-90F3-B0431F20D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3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Career Guidance and placement cell, SGGSJ Govt. College, Paonta Sahib -  Home | Facebook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4572001"/>
            <a:ext cx="8534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058244" y="5132369"/>
            <a:ext cx="7923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 SHRI GURU GOBIND SINGH JI GOVT. COLLEGE, 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PAONTA SAHIB, SIRMOUR (H.P) 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28600"/>
            <a:ext cx="8610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5" name="Picture 5" descr="Music Title Display Lettering (teacher made)"/>
          <p:cNvPicPr>
            <a:picLocks noChangeAspect="1" noChangeArrowheads="1"/>
          </p:cNvPicPr>
          <p:nvPr/>
        </p:nvPicPr>
        <p:blipFill rotWithShape="1">
          <a:blip r:embed="rId4" cstate="print"/>
          <a:srcRect t="12961" b="18729"/>
          <a:stretch/>
        </p:blipFill>
        <p:spPr bwMode="auto">
          <a:xfrm>
            <a:off x="2971800" y="2971801"/>
            <a:ext cx="5867400" cy="14974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3D3602-A611-4FF7-A2C3-08528B9E4CA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5801" y="600529"/>
            <a:ext cx="3093861" cy="18469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3576" y="667513"/>
            <a:ext cx="7507224" cy="5458651"/>
          </a:xfrm>
        </p:spPr>
        <p:txBody>
          <a:bodyPr/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DR. KIRAN BALA SHARMA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(ASSTT. PROF. MUSIC INSTRUMENTAL) </a:t>
            </a:r>
            <a:r>
              <a:rPr lang="en-US" sz="2000" b="1" dirty="0">
                <a:solidFill>
                  <a:srgbClr val="FF0000"/>
                </a:solidFill>
              </a:rPr>
              <a:t>H.O.D.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MR. RAVINDER SHARMA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(ASSTT. PROF. MUSIC VOCAL)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6F04EE-A050-45B2-840A-05446D1D20C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-7257"/>
            <a:ext cx="8610600" cy="67030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C4DFB2B-9C0F-4466-A9F8-09EFEBD120E6}"/>
              </a:ext>
            </a:extLst>
          </p:cNvPr>
          <p:cNvSpPr/>
          <p:nvPr/>
        </p:nvSpPr>
        <p:spPr>
          <a:xfrm>
            <a:off x="1981200" y="487502"/>
            <a:ext cx="8001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BA 2</a:t>
            </a:r>
            <a:r>
              <a:rPr lang="en-US" sz="4400" b="1" baseline="30000" dirty="0">
                <a:solidFill>
                  <a:srgbClr val="FF0000"/>
                </a:solidFill>
              </a:rPr>
              <a:t>ND</a:t>
            </a:r>
            <a:r>
              <a:rPr lang="en-US" sz="4400" b="1" dirty="0">
                <a:solidFill>
                  <a:srgbClr val="FF0000"/>
                </a:solidFill>
              </a:rPr>
              <a:t> YEAR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COURSE CODE MUSA201TH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2800" dirty="0"/>
              <a:t>Hindustani Music (Vocal/Inst.)</a:t>
            </a:r>
          </a:p>
          <a:p>
            <a:pPr algn="ctr"/>
            <a:r>
              <a:rPr lang="en-US" sz="2800" dirty="0"/>
              <a:t>Theory of Indian Music, Ancient </a:t>
            </a:r>
            <a:r>
              <a:rPr lang="en-US" sz="2800" dirty="0" err="1"/>
              <a:t>Granthas</a:t>
            </a:r>
            <a:r>
              <a:rPr lang="en-US" sz="2800" dirty="0"/>
              <a:t> &amp; Contribution of musicologists. </a:t>
            </a:r>
          </a:p>
          <a:p>
            <a:pPr algn="ctr"/>
            <a:r>
              <a:rPr lang="en-US" sz="2800" dirty="0" err="1"/>
              <a:t>Genaral</a:t>
            </a:r>
            <a:r>
              <a:rPr lang="en-US" sz="2800" dirty="0"/>
              <a:t> discussion and definition of the following: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A8C6EA-8F7E-4B7A-8A15-C45DAA5FF3B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3393787" y="-1412586"/>
            <a:ext cx="5404429" cy="9144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9003FD-B61E-4981-BBDD-0475F83DB30F}"/>
              </a:ext>
            </a:extLst>
          </p:cNvPr>
          <p:cNvSpPr/>
          <p:nvPr/>
        </p:nvSpPr>
        <p:spPr>
          <a:xfrm>
            <a:off x="3276600" y="2514601"/>
            <a:ext cx="575029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8000" b="1" dirty="0"/>
              <a:t>राग मालकौंस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263518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81001"/>
            <a:ext cx="8229600" cy="574516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hi-IN" b="1" dirty="0"/>
              <a:t>"रि-प वर्जित औडव मधुर सब कोमल सुर मान ।</a:t>
            </a:r>
            <a:endParaRPr lang="en-US" b="1" dirty="0"/>
          </a:p>
          <a:p>
            <a:pPr marL="0" indent="0" algn="ctr">
              <a:buNone/>
            </a:pPr>
            <a:r>
              <a:rPr lang="hi-IN" b="1" dirty="0"/>
              <a:t>म-स वादी सौ, मालकौंस पहचान।।“</a:t>
            </a:r>
            <a:endParaRPr lang="en-US" b="1" dirty="0"/>
          </a:p>
          <a:p>
            <a:pPr marL="0" indent="0" algn="r">
              <a:buNone/>
            </a:pPr>
            <a:r>
              <a:rPr lang="hi-IN" b="1" dirty="0"/>
              <a:t>"राग चन्द्रिकासार“</a:t>
            </a:r>
            <a:endParaRPr lang="en-US" b="1" dirty="0"/>
          </a:p>
          <a:p>
            <a:pPr marL="0" indent="0">
              <a:buNone/>
            </a:pPr>
            <a:r>
              <a:rPr lang="hi-IN" dirty="0"/>
              <a:t>राग – मालकौंस</a:t>
            </a:r>
            <a:r>
              <a:rPr lang="en-US" dirty="0"/>
              <a:t>                       </a:t>
            </a:r>
            <a:r>
              <a:rPr lang="hi-IN" dirty="0"/>
              <a:t>वर्जित स्वर रे और प </a:t>
            </a:r>
            <a:endParaRPr lang="en-US" dirty="0"/>
          </a:p>
          <a:p>
            <a:pPr marL="0" indent="0">
              <a:buNone/>
            </a:pPr>
            <a:r>
              <a:rPr lang="hi-IN" dirty="0"/>
              <a:t>ठाठ – भैरवी</a:t>
            </a:r>
            <a:r>
              <a:rPr lang="en-US" dirty="0"/>
              <a:t>                             </a:t>
            </a:r>
            <a:r>
              <a:rPr lang="hi-IN" dirty="0"/>
              <a:t>आरोह सा ग म ध नि सां</a:t>
            </a:r>
            <a:endParaRPr lang="en-US" dirty="0"/>
          </a:p>
          <a:p>
            <a:pPr marL="0" indent="0">
              <a:buNone/>
            </a:pPr>
            <a:r>
              <a:rPr lang="hi-IN" dirty="0"/>
              <a:t>जाति- पूर्ण </a:t>
            </a:r>
            <a:r>
              <a:rPr lang="en-US" dirty="0"/>
              <a:t>    </a:t>
            </a:r>
            <a:r>
              <a:rPr lang="hi-IN" dirty="0"/>
              <a:t>ओग्व-२ </a:t>
            </a:r>
            <a:r>
              <a:rPr lang="en-US" dirty="0"/>
              <a:t>         </a:t>
            </a:r>
            <a:r>
              <a:rPr lang="hi-IN" dirty="0"/>
              <a:t>अवरोह सां नि</a:t>
            </a:r>
            <a:r>
              <a:rPr lang="en-US" dirty="0"/>
              <a:t> </a:t>
            </a:r>
            <a:r>
              <a:rPr lang="hi-IN" dirty="0"/>
              <a:t>ध म</a:t>
            </a:r>
            <a:r>
              <a:rPr lang="en-US" dirty="0"/>
              <a:t> </a:t>
            </a:r>
            <a:r>
              <a:rPr lang="hi-IN" dirty="0"/>
              <a:t>ग म</a:t>
            </a:r>
            <a:r>
              <a:rPr lang="en-US" dirty="0"/>
              <a:t> </a:t>
            </a:r>
            <a:r>
              <a:rPr lang="hi-IN" dirty="0"/>
              <a:t>ग सा </a:t>
            </a:r>
            <a:endParaRPr lang="en-US" dirty="0"/>
          </a:p>
          <a:p>
            <a:pPr marL="0" indent="0">
              <a:buNone/>
            </a:pPr>
            <a:r>
              <a:rPr lang="hi-IN" dirty="0"/>
              <a:t>वादी </a:t>
            </a:r>
            <a:r>
              <a:rPr lang="en-US" dirty="0"/>
              <a:t>   </a:t>
            </a:r>
            <a:r>
              <a:rPr lang="hi-IN" dirty="0"/>
              <a:t>म संवादी सा</a:t>
            </a:r>
            <a:r>
              <a:rPr lang="en-US" dirty="0"/>
              <a:t>              </a:t>
            </a:r>
            <a:r>
              <a:rPr lang="hi-IN" dirty="0"/>
              <a:t>पकड़ धु</a:t>
            </a:r>
            <a:r>
              <a:rPr lang="en-US" dirty="0"/>
              <a:t> </a:t>
            </a:r>
            <a:r>
              <a:rPr lang="hi-IN" dirty="0"/>
              <a:t>नि सा म ग म ग सा </a:t>
            </a:r>
            <a:endParaRPr lang="en-US" dirty="0"/>
          </a:p>
          <a:p>
            <a:pPr marL="0" indent="0">
              <a:buNone/>
            </a:pPr>
            <a:r>
              <a:rPr lang="hi-IN" dirty="0"/>
              <a:t>स्वरग ध</a:t>
            </a:r>
            <a:r>
              <a:rPr lang="en-US" dirty="0"/>
              <a:t>  </a:t>
            </a:r>
            <a:r>
              <a:rPr lang="hi-IN" dirty="0"/>
              <a:t>नि कोमल</a:t>
            </a:r>
            <a:r>
              <a:rPr lang="en-US" dirty="0"/>
              <a:t>              </a:t>
            </a:r>
            <a:r>
              <a:rPr lang="hi-IN" dirty="0"/>
              <a:t>समय रात्रि का तृतीय प्रहर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hi-IN" b="1" dirty="0">
                <a:solidFill>
                  <a:srgbClr val="FF0000"/>
                </a:solidFill>
              </a:rPr>
              <a:t>राग विवरण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i-IN" dirty="0"/>
              <a:t>यह राग थाट भैरवी से उत्पन्न होता है। इसके आरोहावरोह में ऋषभ व पंचम स्वर वर्ज्य होने से इसकी जा</a:t>
            </a:r>
            <a:r>
              <a:rPr lang="en-US" dirty="0"/>
              <a:t>hp 22</a:t>
            </a:r>
            <a:r>
              <a:rPr lang="hi-IN" dirty="0"/>
              <a:t>ति औड़व-औड़व है। ग ध नि स्वर कोमल प्रयुक्त होते है। वादी स्वर मध्यम व सम्वादी स्वर षडज है। गायन वादन समय रात्रि का तृतीय पहर है। राग का चलन तीनों सप्तकों में समान रूप से होता है।समप्रकृतिक राग-चन्द्रकौंस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Berlin Sans FB Demi</vt:lpstr>
      <vt:lpstr>Calibri</vt:lpstr>
      <vt:lpstr>Calibri Light</vt:lpstr>
      <vt:lpstr>Mangal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2022-08-03T09:58:32Z</dcterms:created>
  <dcterms:modified xsi:type="dcterms:W3CDTF">2022-08-03T09:58:46Z</dcterms:modified>
</cp:coreProperties>
</file>